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2" r:id="rId3"/>
    <p:sldId id="277" r:id="rId4"/>
    <p:sldId id="278" r:id="rId5"/>
    <p:sldId id="279" r:id="rId6"/>
    <p:sldId id="281" r:id="rId7"/>
    <p:sldId id="282" r:id="rId8"/>
    <p:sldId id="280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83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D1D05-34AA-4D36-B0D2-60A869832A9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5A6EA-C31B-4F88-9E73-F519A18A1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95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7ECFC-07A2-46C3-B808-91E4B1286236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51677-A923-40A0-AA91-075556042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0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51677-A923-40A0-AA91-0755560424F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2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51677-A923-40A0-AA91-0755560424F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1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51677-A923-40A0-AA91-0755560424F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03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51677-A923-40A0-AA91-0755560424F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23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51677-A923-40A0-AA91-0755560424F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2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51677-A923-40A0-AA91-0755560424F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2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07585B-5271-4290-B5D7-1A4F2823B74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7A7408-FA6E-442D-8F8E-503DF0D1D4C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AEB4DC80108A19C9E242260DB3D0CA792B82FE40128C46A61D883D0851BE79FAB1473B4624323E6ZBA5C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AEB4DC80108A19C9E242260DB3D0CA792B82FE40128C46A61D883D0851BE79FAB1473B4624221E6ZBA0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3024336"/>
          </a:xfrm>
        </p:spPr>
        <p:txBody>
          <a:bodyPr anchor="ctr">
            <a:normAutofit/>
          </a:bodyPr>
          <a:lstStyle/>
          <a:p>
            <a:r>
              <a:rPr lang="ru-RU" dirty="0"/>
              <a:t>Планирование закупок.</a:t>
            </a:r>
            <a:br>
              <a:rPr lang="ru-RU" dirty="0"/>
            </a:br>
            <a:r>
              <a:rPr lang="ru-RU" dirty="0"/>
              <a:t>Нормирование в сфере закупок.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32240" y="5949280"/>
            <a:ext cx="2336304" cy="808113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Подготовил:</a:t>
            </a:r>
          </a:p>
          <a:p>
            <a:r>
              <a:rPr lang="ru-RU" dirty="0" err="1">
                <a:solidFill>
                  <a:srgbClr val="002060"/>
                </a:solidFill>
              </a:rPr>
              <a:t>Винокурова</a:t>
            </a:r>
            <a:r>
              <a:rPr lang="ru-RU" dirty="0">
                <a:solidFill>
                  <a:srgbClr val="002060"/>
                </a:solidFill>
              </a:rPr>
              <a:t> Е.А.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118620" y="280927"/>
            <a:ext cx="6701852" cy="149188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391176"/>
              <a:ext cx="5333700" cy="1366528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1100" b="1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1100" b="1" cap="all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1100" b="1" cap="all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4165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ПЛАН-ГРАФИК ЗАКУПОК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79666" y="1881675"/>
            <a:ext cx="8939453" cy="998518"/>
            <a:chOff x="226117" y="1633568"/>
            <a:chExt cx="8939453" cy="109339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26117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Государственные заказчики </a:t>
              </a:r>
            </a:p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(ОИВ, КУ)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483768" y="1633568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Бюджетные учреждения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744549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АУ, ГУП (</a:t>
              </a:r>
              <a:r>
                <a:rPr lang="ru-RU" sz="1500" i="1" dirty="0" err="1">
                  <a:solidFill>
                    <a:srgbClr val="002060"/>
                  </a:solidFill>
                </a:rPr>
                <a:t>кап.вложения</a:t>
              </a:r>
              <a:r>
                <a:rPr lang="ru-RU" sz="1500" i="1" dirty="0">
                  <a:solidFill>
                    <a:srgbClr val="002060"/>
                  </a:solidFill>
                </a:rPr>
                <a:t>)</a:t>
              </a: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7005330" y="1651607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БУ, АУ, ГУП по переданным полномочиям </a:t>
              </a: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97043" y="2935792"/>
            <a:ext cx="8939453" cy="62884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i="1" dirty="0"/>
              <a:t>Формируют план-график </a:t>
            </a:r>
            <a:r>
              <a:rPr lang="ru-RU" sz="1700" i="1" dirty="0">
                <a:solidFill>
                  <a:schemeClr val="bg1"/>
                </a:solidFill>
              </a:rPr>
              <a:t>после внесения проекта областного бюджета в </a:t>
            </a:r>
            <a:r>
              <a:rPr lang="ru-RU" sz="1700" i="1" dirty="0" err="1">
                <a:solidFill>
                  <a:schemeClr val="bg1"/>
                </a:solidFill>
              </a:rPr>
              <a:t>ЗакСобрание</a:t>
            </a:r>
            <a:r>
              <a:rPr lang="ru-RU" sz="1700" i="1" dirty="0">
                <a:solidFill>
                  <a:schemeClr val="bg1"/>
                </a:solidFill>
              </a:rPr>
              <a:t> ИО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95536" y="3678936"/>
            <a:ext cx="7992888" cy="39521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i="1" dirty="0">
                <a:solidFill>
                  <a:srgbClr val="002060"/>
                </a:solidFill>
              </a:rPr>
              <a:t>Уточняют при необходимости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97043" y="4233478"/>
            <a:ext cx="8939453" cy="1392612"/>
            <a:chOff x="226117" y="1633568"/>
            <a:chExt cx="8939453" cy="1093391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226117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Утверждают после доведения лимитов</a:t>
              </a: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483768" y="1633568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Утверждают после утверждения </a:t>
              </a:r>
            </a:p>
            <a:p>
              <a:pPr algn="ctr"/>
              <a:r>
                <a:rPr lang="ru-RU" sz="1500" i="1" dirty="0"/>
                <a:t>планов ФХД</a:t>
              </a: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4744549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Утверждают после заключения соглашений</a:t>
              </a: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7005330" y="1651607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Утверждают после доведения денежных средств</a:t>
              </a:r>
            </a:p>
          </p:txBody>
        </p:sp>
      </p:grpSp>
      <p:sp>
        <p:nvSpPr>
          <p:cNvPr id="14" name="Правая фигурная скобка 13"/>
          <p:cNvSpPr/>
          <p:nvPr/>
        </p:nvSpPr>
        <p:spPr>
          <a:xfrm rot="5400000">
            <a:off x="4372120" y="1462485"/>
            <a:ext cx="360040" cy="8959960"/>
          </a:xfrm>
          <a:prstGeom prst="rightBrace">
            <a:avLst>
              <a:gd name="adj1" fmla="val 8333"/>
              <a:gd name="adj2" fmla="val 50611"/>
            </a:avLst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437" y="6281817"/>
            <a:ext cx="8922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FF0000"/>
                </a:solidFill>
              </a:rPr>
              <a:t>План-график закупок утверждается в течении 10 рабочих дней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00714" y="2343208"/>
            <a:ext cx="1247" cy="2597960"/>
          </a:xfrm>
          <a:prstGeom prst="straightConnector1">
            <a:avLst/>
          </a:prstGeom>
          <a:ln w="1905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483768" y="2357847"/>
            <a:ext cx="0" cy="2511313"/>
          </a:xfrm>
          <a:prstGeom prst="straightConnector1">
            <a:avLst/>
          </a:prstGeom>
          <a:ln w="1905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588224" y="2357847"/>
            <a:ext cx="0" cy="2583321"/>
          </a:xfrm>
          <a:prstGeom prst="straightConnector1">
            <a:avLst/>
          </a:prstGeom>
          <a:ln w="1905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892480" y="2492896"/>
            <a:ext cx="0" cy="2520280"/>
          </a:xfrm>
          <a:prstGeom prst="straightConnector1">
            <a:avLst/>
          </a:prstGeom>
          <a:ln w="1905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18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ПЛАН-ГРАФИК ЗАКУПОК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0" y="1377148"/>
            <a:ext cx="9036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1) </a:t>
            </a:r>
            <a:r>
              <a:rPr lang="ru-RU" sz="1600" b="1" dirty="0">
                <a:solidFill>
                  <a:srgbClr val="002060"/>
                </a:solidFill>
                <a:ea typeface="ＭＳ Ｐゴシック"/>
                <a:cs typeface="ＭＳ Ｐゴシック"/>
              </a:rPr>
              <a:t>идентификационный код закупки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;</a:t>
            </a:r>
          </a:p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2)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наименование и описание объекта закупки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 с указанием характеристик такого объекта,</a:t>
            </a:r>
          </a:p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3)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количество поставляемого товара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, объем выполняемой работы, оказываемой услуги,</a:t>
            </a:r>
          </a:p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4)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планируемые сроки, периодичность поставки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 товара, выполнения работы или оказания услуги, </a:t>
            </a:r>
          </a:p>
          <a:p>
            <a:pPr indent="360000">
              <a:defRPr/>
            </a:pP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5) начальная (максимальная) цена контракта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,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цена контракта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, заключаемого с единственным поставщиком (подрядчиком, исполнителем),</a:t>
            </a:r>
          </a:p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6) </a:t>
            </a:r>
            <a:r>
              <a:rPr lang="ru-RU" sz="1600" b="1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обоснование закупки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, </a:t>
            </a:r>
          </a:p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7)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размер аванса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 (если предусмотрена выплата аванса), </a:t>
            </a:r>
          </a:p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8)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 этапы оплаты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 (если исполнение контракта и его оплата предусмотрены поэтапно);</a:t>
            </a:r>
          </a:p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9)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дополнительные требования к участникам закупки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 (при наличии таких требований);</a:t>
            </a:r>
          </a:p>
          <a:p>
            <a:pPr indent="360000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10)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способ определения поставщика 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(подрядчика, исполнителя);</a:t>
            </a:r>
          </a:p>
          <a:p>
            <a:pPr indent="360000" algn="just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11)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дата начала закупки</a:t>
            </a:r>
          </a:p>
          <a:p>
            <a:pPr indent="360000" algn="just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12) информация о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размере предоставляемых обеспечения заявки 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участника закупки и </a:t>
            </a:r>
            <a:r>
              <a:rPr lang="ru-RU" sz="1600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обеспечения исполнения контракта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;</a:t>
            </a:r>
          </a:p>
          <a:p>
            <a:pPr indent="360000" algn="just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13) </a:t>
            </a:r>
            <a:r>
              <a:rPr lang="ru-RU" sz="1600" b="1" dirty="0">
                <a:solidFill>
                  <a:srgbClr val="002060"/>
                </a:solidFill>
                <a:ea typeface="ＭＳ Ｐゴシック"/>
                <a:cs typeface="ＭＳ Ｐゴシック"/>
              </a:rPr>
              <a:t>информация о </a:t>
            </a:r>
            <a:r>
              <a:rPr lang="ru-RU" sz="1600" b="1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применении критерия стоимости жизненного цикла </a:t>
            </a:r>
            <a:r>
              <a:rPr lang="ru-RU" sz="1600" b="1" dirty="0">
                <a:solidFill>
                  <a:srgbClr val="002060"/>
                </a:solidFill>
                <a:ea typeface="ＭＳ Ｐゴシック"/>
                <a:cs typeface="ＭＳ Ｐゴシック"/>
              </a:rPr>
              <a:t>товара или созданного в результате выполнения работы объекта </a:t>
            </a: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(в случае применения указанного критерия) при определении поставщика (подрядчика, исполнителя);</a:t>
            </a:r>
          </a:p>
          <a:p>
            <a:pPr indent="360000" algn="just">
              <a:defRPr/>
            </a:pPr>
            <a:r>
              <a:rPr lang="ru-RU" sz="1600" dirty="0">
                <a:solidFill>
                  <a:srgbClr val="002060"/>
                </a:solidFill>
                <a:ea typeface="ＭＳ Ｐゴシック"/>
                <a:cs typeface="ＭＳ Ｐゴシック"/>
              </a:rPr>
              <a:t>14) </a:t>
            </a:r>
            <a:r>
              <a:rPr lang="ru-RU" sz="1600" b="1" dirty="0">
                <a:solidFill>
                  <a:srgbClr val="002060"/>
                </a:solidFill>
                <a:ea typeface="ＭＳ Ｐゴシック"/>
                <a:cs typeface="ＭＳ Ｐゴシック"/>
              </a:rPr>
              <a:t>информация о </a:t>
            </a:r>
            <a:r>
              <a:rPr lang="ru-RU" sz="1600" b="1" u="sng" dirty="0">
                <a:solidFill>
                  <a:srgbClr val="002060"/>
                </a:solidFill>
                <a:ea typeface="ＭＳ Ｐゴシック"/>
                <a:cs typeface="ＭＳ Ｐゴシック"/>
              </a:rPr>
              <a:t>банковском сопровождении контракта</a:t>
            </a:r>
            <a:r>
              <a:rPr lang="ru-RU" sz="1600" b="1" dirty="0">
                <a:solidFill>
                  <a:srgbClr val="002060"/>
                </a:solidFill>
                <a:ea typeface="ＭＳ Ｐゴシック"/>
                <a:cs typeface="ＭＳ Ｐゴシック"/>
              </a:rPr>
              <a:t>;</a:t>
            </a:r>
          </a:p>
          <a:p>
            <a:pPr indent="360000" algn="just"/>
            <a:r>
              <a:rPr lang="ru-RU" sz="1600" b="1" dirty="0">
                <a:solidFill>
                  <a:srgbClr val="002060"/>
                </a:solidFill>
                <a:ea typeface="ＭＳ Ｐゴシック"/>
                <a:cs typeface="ＭＳ Ｐゴシック"/>
              </a:rPr>
              <a:t>15)  Дополнительные сведения**</a:t>
            </a:r>
          </a:p>
        </p:txBody>
      </p:sp>
    </p:spTree>
    <p:extLst>
      <p:ext uri="{BB962C8B-B14F-4D97-AF65-F5344CB8AC3E}">
        <p14:creationId xmlns:p14="http://schemas.microsoft.com/office/powerpoint/2010/main" val="3454969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ПЛАН-ГРАФИК ЗАКУПОК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224878" y="1350995"/>
            <a:ext cx="88125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ctr">
              <a:defRPr/>
            </a:pPr>
            <a:r>
              <a:rPr lang="ru-RU" b="1" i="1" dirty="0">
                <a:solidFill>
                  <a:srgbClr val="002060"/>
                </a:solidFill>
                <a:latin typeface="Candara (Основной текст)"/>
                <a:ea typeface="ＭＳ Ｐゴシック"/>
                <a:cs typeface="ＭＳ Ｐゴシック"/>
              </a:rPr>
              <a:t>Основания для внесения </a:t>
            </a:r>
            <a:r>
              <a:rPr lang="ru-RU" b="1" i="1" dirty="0" smtClean="0">
                <a:solidFill>
                  <a:srgbClr val="002060"/>
                </a:solidFill>
                <a:latin typeface="Candara (Основной текст)"/>
                <a:ea typeface="ＭＳ Ｐゴシック"/>
                <a:cs typeface="ＭＳ Ｐゴシック"/>
              </a:rPr>
              <a:t>изменений</a:t>
            </a:r>
            <a:r>
              <a:rPr lang="ru-RU" sz="1500" i="1" dirty="0" smtClean="0">
                <a:solidFill>
                  <a:srgbClr val="002060"/>
                </a:solidFill>
                <a:latin typeface="Candara (Основной текст)"/>
                <a:ea typeface="ＭＳ Ｐゴシック"/>
                <a:cs typeface="ＭＳ Ｐゴシック"/>
              </a:rPr>
              <a:t>:</a:t>
            </a:r>
          </a:p>
          <a:p>
            <a:pPr indent="360000" algn="ctr">
              <a:defRPr/>
            </a:pPr>
            <a:endParaRPr lang="ru-RU" sz="1500" i="1" dirty="0" smtClean="0">
              <a:solidFill>
                <a:srgbClr val="002060"/>
              </a:solidFill>
              <a:latin typeface="Candara (Основной текст)"/>
              <a:ea typeface="ＭＳ Ｐゴシック"/>
              <a:cs typeface="ＭＳ Ｐゴシック"/>
            </a:endParaRPr>
          </a:p>
          <a:p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1) </a:t>
            </a:r>
            <a:r>
              <a:rPr lang="ru-RU" sz="1500" b="1" i="1" u="sng" dirty="0">
                <a:solidFill>
                  <a:srgbClr val="002060"/>
                </a:solidFill>
                <a:latin typeface="Candara (Основной текст)"/>
              </a:rPr>
              <a:t>изменение объема и (или) стоимости 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планируемых к приобретению товаров, работ, услуг, выявленное в результате подготовки к осуществлению закупки, вследствие чего поставка товаров, выполнение работ, оказание услуг в соответствии с начальной (максимальной) ценой контракта, предусмотренной планом-графиком закупок, становится невозможной;</a:t>
            </a:r>
          </a:p>
          <a:p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2) </a:t>
            </a:r>
            <a:r>
              <a:rPr lang="ru-RU" sz="1500" b="1" i="1" u="sng" dirty="0">
                <a:solidFill>
                  <a:srgbClr val="002060"/>
                </a:solidFill>
                <a:latin typeface="Candara (Основной текст)"/>
              </a:rPr>
              <a:t>изменение планируемой даты начала осуществления закупки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, сроков и (или) периодичности приобретения товаров, выполнения работ, оказания услуг, способа определения поставщика (подрядчика, исполнителя), этапов оплаты и (или) размера аванса, срока исполнения контракта;</a:t>
            </a:r>
          </a:p>
          <a:p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3) </a:t>
            </a:r>
            <a:r>
              <a:rPr lang="ru-RU" sz="1500" b="1" i="1" u="sng" dirty="0">
                <a:solidFill>
                  <a:srgbClr val="002060"/>
                </a:solidFill>
                <a:latin typeface="Candara (Основной текст)"/>
              </a:rPr>
              <a:t>отмена заказчиком закупки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, предусмотренной планом-графиком закупок;</a:t>
            </a:r>
          </a:p>
          <a:p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4) образовавшаяся </a:t>
            </a:r>
            <a:r>
              <a:rPr lang="ru-RU" sz="1500" b="1" i="1" u="sng" dirty="0">
                <a:solidFill>
                  <a:srgbClr val="002060"/>
                </a:solidFill>
                <a:latin typeface="Candara (Основной текст)"/>
              </a:rPr>
              <a:t>экономия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 от использования в текущем финансовом году бюджетных ассигнований в соответствии с законодательством Российской Федерации;</a:t>
            </a:r>
          </a:p>
          <a:p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5) выдача </a:t>
            </a:r>
            <a:r>
              <a:rPr lang="ru-RU" sz="1500" b="1" i="1" u="sng" dirty="0">
                <a:solidFill>
                  <a:srgbClr val="002060"/>
                </a:solidFill>
                <a:latin typeface="Candara (Основной текст)"/>
              </a:rPr>
              <a:t>предписания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 органами </a:t>
            </a:r>
            <a:r>
              <a:rPr lang="ru-RU" sz="1500" i="1" dirty="0" smtClean="0">
                <a:solidFill>
                  <a:srgbClr val="002060"/>
                </a:solidFill>
                <a:latin typeface="Candara (Основной текст)"/>
              </a:rPr>
              <a:t>контроля;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Candara (Основной текст)"/>
              </a:rPr>
              <a:t>6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) реализация решения, принятого заказчиком по итогам </a:t>
            </a:r>
            <a:r>
              <a:rPr lang="ru-RU" sz="1500" b="1" i="1" u="sng" dirty="0">
                <a:solidFill>
                  <a:srgbClr val="002060"/>
                </a:solidFill>
                <a:latin typeface="Candara (Основной текст)"/>
              </a:rPr>
              <a:t>обязательного общественного обсуждения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 закупки;</a:t>
            </a:r>
          </a:p>
          <a:p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7) реализация решения, принятого комиссией </a:t>
            </a:r>
            <a:r>
              <a:rPr lang="ru-RU" sz="1500" b="1" i="1" u="sng" dirty="0">
                <a:solidFill>
                  <a:srgbClr val="002060"/>
                </a:solidFill>
                <a:latin typeface="Candara (Основной текст)"/>
              </a:rPr>
              <a:t>по проверке обоснованности закупок 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товаров, работ, услуг для обеспечения государственных нужд Иркутской области по итогам рассмотрения обращения заказчиков о согласовании потребности в осуществлении закупки;</a:t>
            </a:r>
          </a:p>
          <a:p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8) </a:t>
            </a:r>
            <a:r>
              <a:rPr lang="ru-RU" sz="1500" b="1" i="1" u="sng" dirty="0">
                <a:solidFill>
                  <a:srgbClr val="002060"/>
                </a:solidFill>
                <a:latin typeface="Candara (Основной текст)"/>
              </a:rPr>
              <a:t>возникновение обстоятельств</a:t>
            </a:r>
            <a:r>
              <a:rPr lang="ru-RU" sz="1500" i="1" dirty="0">
                <a:solidFill>
                  <a:srgbClr val="002060"/>
                </a:solidFill>
                <a:latin typeface="Candara (Основной текст)"/>
              </a:rPr>
              <a:t>, предвидеть которые на дату утверждения плана-графика закупок было невозможно</a:t>
            </a:r>
            <a:r>
              <a:rPr lang="ru-RU" sz="1500" i="1" dirty="0" smtClean="0">
                <a:solidFill>
                  <a:srgbClr val="002060"/>
                </a:solidFill>
                <a:latin typeface="Candara (Основной текст)"/>
              </a:rPr>
              <a:t>.</a:t>
            </a:r>
            <a:endParaRPr lang="ru-RU" sz="1500" i="1" dirty="0">
              <a:solidFill>
                <a:srgbClr val="002060"/>
              </a:solidFill>
              <a:latin typeface="Candara (Основной текст)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14313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ОБОСНОВАНИЕ ЗАКУПОК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317155" y="4033837"/>
            <a:ext cx="8613775" cy="2352675"/>
          </a:xfrm>
          <a:prstGeom prst="rect">
            <a:avLst/>
          </a:prstGeom>
          <a:solidFill>
            <a:schemeClr val="lt1">
              <a:alpha val="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При формировании </a:t>
            </a:r>
            <a:r>
              <a:rPr lang="ru-RU" b="1" u="sng" dirty="0">
                <a:solidFill>
                  <a:srgbClr val="002060"/>
                </a:solidFill>
              </a:rPr>
              <a:t>плана закупок </a:t>
            </a:r>
            <a:r>
              <a:rPr lang="ru-RU" dirty="0">
                <a:solidFill>
                  <a:srgbClr val="002060"/>
                </a:solidFill>
              </a:rPr>
              <a:t>обоснованию подлежит: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1) объект и (или) объекты закупки исходя из необходимости реализации </a:t>
            </a:r>
            <a:r>
              <a:rPr lang="ru-RU" b="1" dirty="0">
                <a:solidFill>
                  <a:srgbClr val="002060"/>
                </a:solidFill>
              </a:rPr>
              <a:t>конкретной цели</a:t>
            </a:r>
            <a:r>
              <a:rPr lang="ru-RU" dirty="0">
                <a:solidFill>
                  <a:srgbClr val="002060"/>
                </a:solidFill>
              </a:rPr>
              <a:t> осуществления закупки и </a:t>
            </a:r>
            <a:r>
              <a:rPr lang="ru-RU" b="1" dirty="0">
                <a:solidFill>
                  <a:srgbClr val="002060"/>
                </a:solidFill>
              </a:rPr>
              <a:t>правил нормирования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При формировании </a:t>
            </a:r>
            <a:r>
              <a:rPr lang="ru-RU" b="1" u="sng" dirty="0">
                <a:solidFill>
                  <a:srgbClr val="002060"/>
                </a:solidFill>
              </a:rPr>
              <a:t>плана-графика закупок </a:t>
            </a:r>
            <a:r>
              <a:rPr lang="ru-RU" dirty="0">
                <a:solidFill>
                  <a:srgbClr val="002060"/>
                </a:solidFill>
              </a:rPr>
              <a:t>обоснованию подлежит: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1) </a:t>
            </a:r>
            <a:r>
              <a:rPr lang="ru-RU" b="1" dirty="0">
                <a:solidFill>
                  <a:srgbClr val="002060"/>
                </a:solidFill>
              </a:rPr>
              <a:t>начальная (максимальная) цена контракта</a:t>
            </a:r>
            <a:r>
              <a:rPr lang="ru-RU" dirty="0">
                <a:solidFill>
                  <a:srgbClr val="002060"/>
                </a:solidFill>
              </a:rPr>
              <a:t>, цена контракта;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2) </a:t>
            </a:r>
            <a:r>
              <a:rPr lang="ru-RU" b="1" dirty="0">
                <a:solidFill>
                  <a:srgbClr val="002060"/>
                </a:solidFill>
              </a:rPr>
              <a:t>способ определения поставщика </a:t>
            </a:r>
            <a:r>
              <a:rPr lang="ru-RU" dirty="0">
                <a:solidFill>
                  <a:srgbClr val="002060"/>
                </a:solidFill>
              </a:rPr>
              <a:t>(подрядчика, исполнителя);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3) </a:t>
            </a:r>
            <a:r>
              <a:rPr lang="ru-RU" b="1" dirty="0">
                <a:solidFill>
                  <a:srgbClr val="002060"/>
                </a:solidFill>
              </a:rPr>
              <a:t>дополнительные требования </a:t>
            </a:r>
            <a:r>
              <a:rPr lang="ru-RU" dirty="0">
                <a:solidFill>
                  <a:srgbClr val="002060"/>
                </a:solidFill>
              </a:rPr>
              <a:t>к участникам закупки (при наличии).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1703388"/>
            <a:ext cx="2441575" cy="13366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План закупок/</a:t>
            </a:r>
          </a:p>
          <a:p>
            <a:pPr algn="ctr">
              <a:defRPr/>
            </a:pPr>
            <a:r>
              <a:rPr lang="ru-RU" dirty="0"/>
              <a:t>План-график закупок</a:t>
            </a:r>
          </a:p>
          <a:p>
            <a:pPr algn="ctr">
              <a:defRPr/>
            </a:pPr>
            <a:r>
              <a:rPr lang="ru-RU" dirty="0"/>
              <a:t>…..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552779"/>
            <a:ext cx="1497013" cy="20113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endParaRPr lang="ru-RU" sz="1400" b="1" dirty="0"/>
          </a:p>
          <a:p>
            <a:pPr algn="r">
              <a:defRPr/>
            </a:pPr>
            <a:endParaRPr lang="ru-RU" sz="1400" b="1" dirty="0"/>
          </a:p>
          <a:p>
            <a:pPr algn="r">
              <a:defRPr/>
            </a:pPr>
            <a:r>
              <a:rPr lang="ru-RU" sz="1400" b="1" dirty="0"/>
              <a:t>Приложение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Обоснование закупки</a:t>
            </a:r>
          </a:p>
          <a:p>
            <a:pPr algn="ctr">
              <a:defRPr/>
            </a:pPr>
            <a:r>
              <a:rPr lang="ru-RU" dirty="0"/>
              <a:t>…….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697163" y="2022475"/>
            <a:ext cx="939107" cy="23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76551" y="1461749"/>
            <a:ext cx="3759944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cs typeface="ＭＳ Ｐゴシック"/>
              </a:rPr>
              <a:t>Обоснование закупки </a:t>
            </a:r>
            <a:r>
              <a:rPr lang="ru-RU" i="1" dirty="0">
                <a:solidFill>
                  <a:srgbClr val="002060"/>
                </a:solidFill>
                <a:cs typeface="ＭＳ Ｐゴシック"/>
              </a:rPr>
              <a:t>– отдельный документ, являющийся </a:t>
            </a:r>
            <a:r>
              <a:rPr lang="ru-RU" b="1" i="1" dirty="0">
                <a:solidFill>
                  <a:srgbClr val="002060"/>
                </a:solidFill>
                <a:cs typeface="ＭＳ Ｐゴシック"/>
              </a:rPr>
              <a:t>приложением</a:t>
            </a:r>
            <a:r>
              <a:rPr lang="ru-RU" i="1" dirty="0">
                <a:solidFill>
                  <a:srgbClr val="002060"/>
                </a:solidFill>
                <a:cs typeface="ＭＳ Ｐゴシック"/>
              </a:rPr>
              <a:t> к плану закупок, плану графику закупок.</a:t>
            </a:r>
          </a:p>
          <a:p>
            <a:endParaRPr lang="ru-RU" sz="500" i="1" dirty="0">
              <a:solidFill>
                <a:srgbClr val="002060"/>
              </a:solidFill>
              <a:cs typeface="ＭＳ Ｐゴシック"/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  <a:cs typeface="ＭＳ Ｐゴシック"/>
              </a:rPr>
              <a:t>Правила обоснования закупок (утв. Постановлением Правительства РФ от 05.06.2015 № 555)</a:t>
            </a:r>
            <a:endParaRPr lang="ru-RU" i="1" dirty="0">
              <a:solidFill>
                <a:srgbClr val="002060"/>
              </a:solidFill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19364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НОРМИРОВАНИЕ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15" name="Скругленный прямоугольник 14"/>
          <p:cNvSpPr/>
          <p:nvPr/>
        </p:nvSpPr>
        <p:spPr bwMode="auto">
          <a:xfrm>
            <a:off x="3407860" y="1628800"/>
            <a:ext cx="2448272" cy="10801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нормирования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 flipH="1">
            <a:off x="1943708" y="2168860"/>
            <a:ext cx="14401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 bwMode="auto">
          <a:xfrm>
            <a:off x="1943708" y="2168860"/>
            <a:ext cx="0" cy="8280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 bwMode="auto">
          <a:xfrm>
            <a:off x="611560" y="3052991"/>
            <a:ext cx="2664296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объектам закупок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H="1">
            <a:off x="7272300" y="2168860"/>
            <a:ext cx="7900" cy="8280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 bwMode="auto">
          <a:xfrm flipH="1">
            <a:off x="5832140" y="2168860"/>
            <a:ext cx="14401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 bwMode="auto">
          <a:xfrm>
            <a:off x="5948052" y="3052991"/>
            <a:ext cx="2664296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затраты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3340" y="3356992"/>
            <a:ext cx="158417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</a:t>
            </a:r>
          </a:p>
        </p:txBody>
      </p:sp>
      <p:cxnSp>
        <p:nvCxnSpPr>
          <p:cNvPr id="23" name="Прямая со стрелкой 22"/>
          <p:cNvCxnSpPr/>
          <p:nvPr/>
        </p:nvCxnSpPr>
        <p:spPr bwMode="auto">
          <a:xfrm flipV="1">
            <a:off x="1939761" y="4061103"/>
            <a:ext cx="0" cy="59203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6" idx="0"/>
          </p:cNvCxnSpPr>
          <p:nvPr/>
        </p:nvCxnSpPr>
        <p:spPr bwMode="auto">
          <a:xfrm flipH="1" flipV="1">
            <a:off x="7272300" y="4061104"/>
            <a:ext cx="7900" cy="59203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83568" y="4653136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Товары, работы, услуги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020060" y="4653136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функций органов власти</a:t>
            </a:r>
          </a:p>
        </p:txBody>
      </p:sp>
    </p:spTree>
    <p:extLst>
      <p:ext uri="{BB962C8B-B14F-4D97-AF65-F5344CB8AC3E}">
        <p14:creationId xmlns:p14="http://schemas.microsoft.com/office/powerpoint/2010/main" val="3783325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НОРМИРОВАНИЕ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2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04665" y="6228441"/>
            <a:ext cx="2133600" cy="365125"/>
          </a:xfrm>
        </p:spPr>
        <p:txBody>
          <a:bodyPr/>
          <a:lstStyle/>
          <a:p>
            <a:pPr>
              <a:defRPr/>
            </a:pPr>
            <a:fld id="{7E0598E7-486D-4972-A2A7-BDF0956A8F4E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1803632" y="1458864"/>
            <a:ext cx="5976664" cy="10580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Российской Федерации</a:t>
            </a:r>
          </a:p>
          <a:p>
            <a:pPr algn="ctr" defTabSz="449263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общефедеральные требования</a:t>
            </a:r>
          </a:p>
        </p:txBody>
      </p:sp>
      <p:cxnSp>
        <p:nvCxnSpPr>
          <p:cNvPr id="29" name="Прямая со стрелкой 28"/>
          <p:cNvCxnSpPr/>
          <p:nvPr/>
        </p:nvCxnSpPr>
        <p:spPr bwMode="auto">
          <a:xfrm flipH="1">
            <a:off x="2405831" y="2511317"/>
            <a:ext cx="1224136" cy="32439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 bwMode="auto">
          <a:xfrm>
            <a:off x="5744851" y="2516916"/>
            <a:ext cx="1322828" cy="38020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4250" y="2835707"/>
            <a:ext cx="4468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 разработки и принятия актов о нормировании в сфере закупок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76909" y="2844556"/>
            <a:ext cx="4157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требования: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товарам, работам, услугам (в том числе к предельным ценам)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определению нормативных затрат</a:t>
            </a: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505630" y="4123160"/>
            <a:ext cx="8352928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в рамках публично-правового образования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(Правительство РФ, ВИОГВ субъектов РФ, местные администрации МО)</a:t>
            </a:r>
          </a:p>
        </p:txBody>
      </p:sp>
      <p:cxnSp>
        <p:nvCxnSpPr>
          <p:cNvPr id="34" name="Прямая со стрелкой 33"/>
          <p:cNvCxnSpPr/>
          <p:nvPr/>
        </p:nvCxnSpPr>
        <p:spPr bwMode="auto">
          <a:xfrm flipH="1">
            <a:off x="2579436" y="4914514"/>
            <a:ext cx="1080120" cy="4043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 bwMode="auto">
          <a:xfrm>
            <a:off x="5785303" y="4933739"/>
            <a:ext cx="1008112" cy="4043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2243" y="5300897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 разработки и принятия актов о нормировании в сфере закупок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12688" y="5300897"/>
            <a:ext cx="4157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требования: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товарам, работам, услугам (в том числе к предельным ценам)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определению нормативных затрат</a:t>
            </a:r>
          </a:p>
        </p:txBody>
      </p:sp>
    </p:spTree>
    <p:extLst>
      <p:ext uri="{BB962C8B-B14F-4D97-AF65-F5344CB8AC3E}">
        <p14:creationId xmlns:p14="http://schemas.microsoft.com/office/powerpoint/2010/main" val="412306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0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211960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КРУГ ЛИЦ, НА КОТОРЫХ РАСПРОСТРАНЯЮТСЯ ТРЕБОВАНИЯ ЗАКОНА В ЧАСТИ ПЛАНИРОВАНИЯ</a:t>
            </a:r>
          </a:p>
          <a:p>
            <a:pPr marL="0" indent="0" algn="ctr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7" name="Объект 1"/>
          <p:cNvSpPr txBox="1">
            <a:spLocks/>
          </p:cNvSpPr>
          <p:nvPr/>
        </p:nvSpPr>
        <p:spPr>
          <a:xfrm>
            <a:off x="323528" y="1671572"/>
            <a:ext cx="8617579" cy="5359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2000" b="1" dirty="0">
                <a:ea typeface="ＭＳ Ｐゴシック" pitchFamily="34" charset="-128"/>
                <a:cs typeface="Arial" pitchFamily="34" charset="0"/>
              </a:rPr>
              <a:t>1. Государственные заказчики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2000" b="1" dirty="0">
                <a:ea typeface="ＭＳ Ｐゴシック" pitchFamily="34" charset="-128"/>
                <a:cs typeface="Arial" pitchFamily="34" charset="0"/>
              </a:rPr>
              <a:t>2. Муниципальные заказчики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2000" b="1" dirty="0">
                <a:ea typeface="ＭＳ Ｐゴシック" pitchFamily="34" charset="-128"/>
                <a:cs typeface="Arial" pitchFamily="34" charset="0"/>
              </a:rPr>
              <a:t>3. Бюджетные учреждения </a:t>
            </a:r>
            <a:r>
              <a:rPr lang="ru-RU" sz="2000" dirty="0">
                <a:ea typeface="ＭＳ Ｐゴシック" pitchFamily="34" charset="-128"/>
                <a:cs typeface="Arial" pitchFamily="34" charset="0"/>
              </a:rPr>
              <a:t>(в случаях, указанных в ч. 1 ст. 15 Закона)</a:t>
            </a:r>
          </a:p>
          <a:p>
            <a:pPr marL="36000" indent="360000" algn="just">
              <a:buFont typeface="Symbol" pitchFamily="18" charset="2"/>
              <a:buNone/>
            </a:pPr>
            <a:r>
              <a:rPr lang="ru-RU" sz="2000" b="1" dirty="0">
                <a:cs typeface="ＭＳ Ｐゴシック"/>
              </a:rPr>
              <a:t>4. Автономные учреждения, государственные и муниципальные унитарные предприятия</a:t>
            </a:r>
            <a:r>
              <a:rPr lang="ru-RU" sz="2000" dirty="0">
                <a:cs typeface="ＭＳ Ｐゴシック"/>
              </a:rPr>
              <a:t>, при предоставлении им средств из бюджетов бюджетной системы РФ на осуществление капитальных вложений в объекты государственной, муниципальной собственности (в случаях, указанных в ч. 4 ст. 15 Закона) </a:t>
            </a:r>
          </a:p>
          <a:p>
            <a:pPr marL="36000" indent="360000" algn="just">
              <a:buFont typeface="Symbol" pitchFamily="18" charset="2"/>
              <a:buNone/>
            </a:pPr>
            <a:r>
              <a:rPr lang="ru-RU" sz="2000" b="1" dirty="0">
                <a:cs typeface="ＭＳ Ｐゴシック"/>
              </a:rPr>
              <a:t>5. Бюджетные учреждения, автономные учреждения, государственные, муниципальные унитарные предприятия</a:t>
            </a:r>
            <a:r>
              <a:rPr lang="ru-RU" sz="2000" dirty="0">
                <a:cs typeface="ＭＳ Ｐゴシック"/>
              </a:rPr>
              <a:t>, которым государственными органами, органами управления государственными внебюджетными фондами, органами местного самоуправления, являющимися гос. или </a:t>
            </a:r>
            <a:r>
              <a:rPr lang="ru-RU" sz="2000" dirty="0" err="1">
                <a:cs typeface="ＭＳ Ｐゴシック"/>
              </a:rPr>
              <a:t>мун</a:t>
            </a:r>
            <a:r>
              <a:rPr lang="ru-RU" sz="2000" dirty="0">
                <a:cs typeface="ＭＳ Ｐゴシック"/>
              </a:rPr>
              <a:t>. заказчиками,</a:t>
            </a:r>
            <a:r>
              <a:rPr lang="ru-RU" sz="2000" b="1" dirty="0">
                <a:cs typeface="ＭＳ Ｐゴシック"/>
              </a:rPr>
              <a:t> переданы на безвозмездной основе на основании договоров (соглашений) полномочия на осуществление закупок </a:t>
            </a:r>
            <a:r>
              <a:rPr lang="ru-RU" sz="2000" dirty="0">
                <a:cs typeface="ＭＳ Ｐゴシック"/>
              </a:rPr>
              <a:t>(в случаях, указанных в ч. 6 ст. 15 Закона) </a:t>
            </a:r>
            <a:endParaRPr lang="ru-RU" sz="2000" b="1" u="sng" dirty="0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5645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211960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ОСОБЕННОСТИ ПЛАНИРОВАНИЯ ЗАКУПОК</a:t>
            </a:r>
          </a:p>
          <a:p>
            <a:pPr marL="0" indent="0" algn="ctr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9" name="Скругленный прямоугольник 8"/>
          <p:cNvSpPr/>
          <p:nvPr/>
        </p:nvSpPr>
        <p:spPr>
          <a:xfrm>
            <a:off x="1070694" y="1644650"/>
            <a:ext cx="1989138" cy="1108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План закупок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0694" y="5018088"/>
            <a:ext cx="1989138" cy="13382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План-график закупок по правилам, действовавшим до Закона 44-ФЗ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3608" y="3328728"/>
            <a:ext cx="1989138" cy="11652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План-график закупок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55588" y="1828800"/>
            <a:ext cx="461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2060"/>
              </a:solidFill>
              <a:cs typeface="ＭＳ Ｐゴシック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 rot="-5400000">
            <a:off x="-1026009" y="2827253"/>
            <a:ext cx="3197225" cy="584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cs typeface="ＭＳ Ｐゴシック"/>
              </a:rPr>
              <a:t> </a:t>
            </a:r>
            <a:r>
              <a:rPr lang="ru-RU" sz="1600" b="1" i="1" dirty="0">
                <a:solidFill>
                  <a:srgbClr val="002060"/>
                </a:solidFill>
                <a:cs typeface="ＭＳ Ｐゴシック"/>
              </a:rPr>
              <a:t>с 2016 года </a:t>
            </a:r>
            <a:r>
              <a:rPr lang="ru-RU" sz="1600" i="1" dirty="0">
                <a:solidFill>
                  <a:srgbClr val="002060"/>
                </a:solidFill>
                <a:cs typeface="ＭＳ Ｐゴシック"/>
              </a:rPr>
              <a:t>при планировании закупок </a:t>
            </a:r>
            <a:r>
              <a:rPr lang="ru-RU" sz="1600" b="1" i="1" dirty="0">
                <a:solidFill>
                  <a:srgbClr val="002060"/>
                </a:solidFill>
                <a:cs typeface="ＭＳ Ｐゴシック"/>
              </a:rPr>
              <a:t>на 2017 и посл. годы </a:t>
            </a:r>
            <a:endParaRPr lang="ru-RU" sz="1600" i="1" dirty="0">
              <a:solidFill>
                <a:srgbClr val="002060"/>
              </a:solidFill>
              <a:cs typeface="ＭＳ Ｐゴシック"/>
            </a:endParaRP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 rot="-5400000">
            <a:off x="-91802" y="5423694"/>
            <a:ext cx="1397000" cy="5857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  <a:cs typeface="ＭＳ Ｐゴシック"/>
              </a:rPr>
              <a:t>на  </a:t>
            </a:r>
            <a:r>
              <a:rPr lang="ru-RU" sz="1600" b="1" i="1" dirty="0">
                <a:solidFill>
                  <a:srgbClr val="002060"/>
                </a:solidFill>
                <a:cs typeface="ＭＳ Ｐゴシック"/>
              </a:rPr>
              <a:t>2014 -</a:t>
            </a:r>
            <a:r>
              <a:rPr lang="ru-RU" sz="1600" i="1" dirty="0">
                <a:solidFill>
                  <a:srgbClr val="002060"/>
                </a:solidFill>
                <a:cs typeface="ＭＳ Ｐゴシック"/>
              </a:rPr>
              <a:t> </a:t>
            </a:r>
          </a:p>
          <a:p>
            <a:r>
              <a:rPr lang="ru-RU" sz="1600" b="1" i="1" dirty="0">
                <a:solidFill>
                  <a:srgbClr val="002060"/>
                </a:solidFill>
                <a:cs typeface="ＭＳ Ｐゴシック"/>
              </a:rPr>
              <a:t>2016</a:t>
            </a:r>
            <a:r>
              <a:rPr lang="ru-RU" sz="1600" i="1" dirty="0">
                <a:solidFill>
                  <a:srgbClr val="002060"/>
                </a:solidFill>
                <a:cs typeface="ＭＳ Ｐゴシック"/>
              </a:rPr>
              <a:t> годы</a:t>
            </a: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3267397" y="1495779"/>
            <a:ext cx="5553075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формируется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на срок, соответствующий сроку действия закона (решения) о бюджете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ППО (на 1-3 года) 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формируется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параллельно процессу бюджетного планирования</a:t>
            </a:r>
            <a:r>
              <a:rPr lang="ru-RU" dirty="0">
                <a:solidFill>
                  <a:srgbClr val="002060"/>
                </a:solidFill>
                <a:cs typeface="ＭＳ Ｐゴシック"/>
              </a:rPr>
              <a:t>;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Calibri" pitchFamily="34" charset="0"/>
              <a:cs typeface="ＭＳ Ｐゴシック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формируется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на 1 год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на основе утвержденного плана закупок;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является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основанием для осуществления закупок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в текущем году;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закупка,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не предусмотренная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планом-графиком закупок,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не может быть осуществлена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;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Calibri" pitchFamily="34" charset="0"/>
              <a:cs typeface="ＭＳ Ｐゴシック"/>
            </a:endParaRPr>
          </a:p>
          <a:p>
            <a:pPr algn="just">
              <a:buFont typeface="Wingdings" pitchFamily="2" charset="2"/>
              <a:buChar char="ü"/>
            </a:pPr>
            <a:endParaRPr lang="ru-RU" sz="600" dirty="0">
              <a:solidFill>
                <a:srgbClr val="002060"/>
              </a:solidFill>
              <a:latin typeface="Calibri" pitchFamily="34" charset="0"/>
              <a:cs typeface="ＭＳ Ｐゴシック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на переходный период 2014-2016 гг.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Минэкономразвития России совместно с  Федеральным казначейством устанавливаются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особенности размещения планов-графиков закупок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на официальном сайте </a:t>
            </a:r>
            <a:r>
              <a:rPr lang="ru-RU" b="1" i="1" dirty="0">
                <a:solidFill>
                  <a:srgbClr val="002060"/>
                </a:solidFill>
                <a:latin typeface="Calibri" pitchFamily="34" charset="0"/>
                <a:cs typeface="ＭＳ Ｐゴシック"/>
              </a:rPr>
              <a:t>(совместный приказ  </a:t>
            </a:r>
            <a:r>
              <a:rPr lang="ru-RU" b="1" i="1" dirty="0">
                <a:solidFill>
                  <a:srgbClr val="002060"/>
                </a:solidFill>
                <a:cs typeface="ＭＳ Ｐゴシック"/>
              </a:rPr>
              <a:t>№182/7н от 31.03.2015)</a:t>
            </a:r>
            <a:endParaRPr lang="ru-RU" b="1" i="1" dirty="0">
              <a:solidFill>
                <a:srgbClr val="002060"/>
              </a:solidFill>
              <a:latin typeface="Calibri" pitchFamily="34" charset="0"/>
              <a:cs typeface="ＭＳ Ｐゴシック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01600" y="4835525"/>
            <a:ext cx="8823325" cy="222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17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211960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ПРАВОВОЕ РЕГУЛИРОВАНИЕ ВОПРОСОВ ПЛАНИРОВАНИЯ ЗАКУПОК</a:t>
            </a:r>
          </a:p>
          <a:p>
            <a:pPr marL="0" indent="0" algn="ctr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27701" y="1692208"/>
            <a:ext cx="8593138" cy="44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4325" indent="-314325" defTabSz="823913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Ш"/>
            </a:pPr>
            <a:endParaRPr lang="ru-RU" altLang="ru-RU">
              <a:solidFill>
                <a:srgbClr val="002060"/>
              </a:solidFill>
            </a:endParaRPr>
          </a:p>
          <a:p>
            <a:pPr marL="314325" indent="-314325" defTabSz="823913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Ш"/>
            </a:pPr>
            <a:endParaRPr lang="ru-RU" altLang="ru-RU">
              <a:solidFill>
                <a:srgbClr val="002060"/>
              </a:solidFill>
            </a:endParaRPr>
          </a:p>
        </p:txBody>
      </p:sp>
      <p:sp>
        <p:nvSpPr>
          <p:cNvPr id="18" name="Line 1024"/>
          <p:cNvSpPr>
            <a:spLocks noChangeShapeType="1"/>
          </p:cNvSpPr>
          <p:nvPr/>
        </p:nvSpPr>
        <p:spPr bwMode="auto">
          <a:xfrm flipV="1">
            <a:off x="124514" y="1517583"/>
            <a:ext cx="882491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591" tIns="41303" rIns="82591" bIns="41303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55125" y="1750945"/>
            <a:ext cx="85931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7246039" y="2687571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Myriad Pro" pitchFamily="34" charset="0"/>
                <a:cs typeface="ＭＳ Ｐゴシック"/>
              </a:rPr>
              <a:t>фото</a:t>
            </a:r>
            <a:endParaRPr lang="en-US">
              <a:solidFill>
                <a:srgbClr val="002060"/>
              </a:solidFill>
              <a:cs typeface="ＭＳ Ｐゴシック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7246039" y="2687571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Myriad Pro" pitchFamily="34" charset="0"/>
                <a:cs typeface="ＭＳ Ｐゴシック"/>
              </a:rPr>
              <a:t>фото</a:t>
            </a:r>
            <a:endParaRPr lang="en-US">
              <a:solidFill>
                <a:srgbClr val="002060"/>
              </a:solidFill>
              <a:cs typeface="ＭＳ Ｐゴシック"/>
            </a:endParaRPr>
          </a:p>
        </p:txBody>
      </p:sp>
      <p:sp>
        <p:nvSpPr>
          <p:cNvPr id="22" name="Прямоугольник 7"/>
          <p:cNvSpPr>
            <a:spLocks noChangeArrowheads="1"/>
          </p:cNvSpPr>
          <p:nvPr/>
        </p:nvSpPr>
        <p:spPr bwMode="auto">
          <a:xfrm>
            <a:off x="200714" y="1671571"/>
            <a:ext cx="8734425" cy="17541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На федеральном уровне </a:t>
            </a:r>
            <a:r>
              <a:rPr lang="ru-RU" dirty="0">
                <a:solidFill>
                  <a:srgbClr val="002060"/>
                </a:solidFill>
              </a:rPr>
              <a:t>Правительством РФ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утверждаются: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- </a:t>
            </a:r>
            <a:r>
              <a:rPr lang="ru-RU" b="1" dirty="0">
                <a:solidFill>
                  <a:srgbClr val="002060"/>
                </a:solidFill>
              </a:rPr>
              <a:t>требования к форме </a:t>
            </a:r>
            <a:r>
              <a:rPr lang="ru-RU" dirty="0">
                <a:solidFill>
                  <a:srgbClr val="002060"/>
                </a:solidFill>
              </a:rPr>
              <a:t>планов закупок, планов-графиков закупок ;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порядок размещения </a:t>
            </a:r>
            <a:r>
              <a:rPr lang="ru-RU" dirty="0">
                <a:solidFill>
                  <a:srgbClr val="002060"/>
                </a:solidFill>
              </a:rPr>
              <a:t>планов закупок, планов-графиков закупок </a:t>
            </a:r>
            <a:r>
              <a:rPr lang="ru-RU" b="1" dirty="0">
                <a:solidFill>
                  <a:srgbClr val="002060"/>
                </a:solidFill>
              </a:rPr>
              <a:t>в ЕИС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общие требования к порядку </a:t>
            </a:r>
            <a:r>
              <a:rPr lang="ru-RU" dirty="0">
                <a:solidFill>
                  <a:srgbClr val="002060"/>
                </a:solidFill>
              </a:rPr>
              <a:t>формирования, утверждения и ведения планов закупок, планов графиков закупок </a:t>
            </a:r>
            <a:r>
              <a:rPr lang="ru-RU" b="1" dirty="0">
                <a:solidFill>
                  <a:srgbClr val="002060"/>
                </a:solidFill>
              </a:rPr>
              <a:t>для обеспечения нужд субъекта РФ, муниципальных нужд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1130989" y="3425758"/>
            <a:ext cx="485775" cy="5603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344089" y="3425758"/>
            <a:ext cx="484187" cy="5603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7246039" y="3425758"/>
            <a:ext cx="484187" cy="5603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714" y="4122671"/>
            <a:ext cx="2876550" cy="1377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>
                <a:solidFill>
                  <a:srgbClr val="002060"/>
                </a:solidFill>
                <a:ea typeface="ＭＳ Ｐゴシック"/>
                <a:cs typeface="ＭＳ Ｐゴシック"/>
              </a:rPr>
              <a:t>Правительство РФ утверждает</a:t>
            </a:r>
            <a:r>
              <a:rPr lang="ru-RU" sz="1400" b="1">
                <a:solidFill>
                  <a:srgbClr val="002060"/>
                </a:solidFill>
                <a:ea typeface="ＭＳ Ｐゴシック"/>
                <a:cs typeface="ＭＳ Ｐゴシック"/>
              </a:rPr>
              <a:t> </a:t>
            </a:r>
            <a:r>
              <a:rPr lang="ru-RU" sz="1400">
                <a:solidFill>
                  <a:srgbClr val="002060"/>
                </a:solidFill>
                <a:ea typeface="ＭＳ Ｐゴシック"/>
                <a:cs typeface="ＭＳ Ｐゴシック"/>
              </a:rPr>
              <a:t>Порядок формирования, утверждения и ведения планов закупок, планов-графиков закупок  для обеспечения </a:t>
            </a:r>
          </a:p>
          <a:p>
            <a:pPr>
              <a:defRPr/>
            </a:pPr>
            <a:r>
              <a:rPr lang="ru-RU" sz="1400" b="1">
                <a:solidFill>
                  <a:srgbClr val="002060"/>
                </a:solidFill>
                <a:ea typeface="ＭＳ Ｐゴシック"/>
                <a:cs typeface="ＭＳ Ｐゴシック"/>
              </a:rPr>
              <a:t>федеральных нужд</a:t>
            </a:r>
            <a:endParaRPr lang="ru-RU" sz="1400">
              <a:solidFill>
                <a:srgbClr val="00206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94751" y="4122671"/>
            <a:ext cx="2597150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2060"/>
                </a:solidFill>
                <a:ea typeface="ＭＳ Ｐゴシック"/>
                <a:cs typeface="ＭＳ Ｐゴシック"/>
              </a:rPr>
              <a:t>Высшие ИОГВ субъектов РФ утверждают</a:t>
            </a:r>
            <a:r>
              <a:rPr lang="ru-RU" sz="1400" b="1" dirty="0">
                <a:solidFill>
                  <a:srgbClr val="002060"/>
                </a:solidFill>
                <a:ea typeface="ＭＳ Ｐゴシック"/>
                <a:cs typeface="ＭＳ Ｐゴシック"/>
              </a:rPr>
              <a:t> </a:t>
            </a:r>
            <a:r>
              <a:rPr lang="ru-RU" sz="1400" dirty="0">
                <a:solidFill>
                  <a:srgbClr val="002060"/>
                </a:solidFill>
                <a:ea typeface="ＭＳ Ｐゴシック"/>
                <a:cs typeface="ＭＳ Ｐゴシック"/>
              </a:rPr>
              <a:t>Порядок формирования, утверждения и ведения планов закупок, планов-графиков закупок для обеспечения </a:t>
            </a: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ea typeface="ＭＳ Ｐゴシック"/>
                <a:cs typeface="ＭＳ Ｐゴシック"/>
              </a:rPr>
              <a:t>нужд субъектов РФ</a:t>
            </a:r>
            <a:endParaRPr lang="ru-RU" sz="1400" dirty="0">
              <a:solidFill>
                <a:srgbClr val="00206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2251" y="4122671"/>
            <a:ext cx="2782888" cy="15906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>
                <a:solidFill>
                  <a:srgbClr val="002060"/>
                </a:solidFill>
                <a:ea typeface="ＭＳ Ｐゴシック"/>
                <a:cs typeface="ＭＳ Ｐゴシック"/>
              </a:rPr>
              <a:t>Местные администрации утверждают</a:t>
            </a:r>
            <a:r>
              <a:rPr lang="ru-RU" sz="1400" b="1">
                <a:solidFill>
                  <a:srgbClr val="002060"/>
                </a:solidFill>
                <a:ea typeface="ＭＳ Ｐゴシック"/>
                <a:cs typeface="ＭＳ Ｐゴシック"/>
              </a:rPr>
              <a:t> </a:t>
            </a:r>
            <a:r>
              <a:rPr lang="ru-RU" sz="1400">
                <a:solidFill>
                  <a:srgbClr val="002060"/>
                </a:solidFill>
                <a:ea typeface="ＭＳ Ｐゴシック"/>
                <a:cs typeface="ＭＳ Ｐゴシック"/>
              </a:rPr>
              <a:t>Порядок формирования, утверждения и ведения планов закупок, планов-графиков закупок для обеспечения </a:t>
            </a:r>
            <a:r>
              <a:rPr lang="ru-RU" sz="1400" b="1">
                <a:solidFill>
                  <a:srgbClr val="002060"/>
                </a:solidFill>
                <a:ea typeface="ＭＳ Ｐゴシック"/>
                <a:cs typeface="ＭＳ Ｐゴシック"/>
              </a:rPr>
              <a:t>муниципальных нужд</a:t>
            </a:r>
            <a:endParaRPr lang="ru-RU" sz="1400">
              <a:solidFill>
                <a:srgbClr val="00206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9" name="TextBox 21"/>
          <p:cNvSpPr txBox="1">
            <a:spLocks noChangeArrowheads="1"/>
          </p:cNvSpPr>
          <p:nvPr/>
        </p:nvSpPr>
        <p:spPr bwMode="auto">
          <a:xfrm>
            <a:off x="323528" y="6162395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cs typeface="ＭＳ Ｐゴシック"/>
              </a:rPr>
              <a:t>+ </a:t>
            </a:r>
            <a:r>
              <a:rPr lang="ru-RU" i="1" dirty="0">
                <a:solidFill>
                  <a:srgbClr val="FF0000"/>
                </a:solidFill>
                <a:cs typeface="ＭＳ Ｐゴシック"/>
              </a:rPr>
              <a:t>Дополнительные сведения, включаемые в планы закупок, планы-графики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198460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ПРАВОВОЕ РЕГУЛИРОВАНИЕ ВОПРОСОВ ПЛАНИРОВАНИЯ ЗАКУПОК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ИРКУТСКОЙ ОБЛАСТИ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27701" y="1692208"/>
            <a:ext cx="8593138" cy="44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4325" indent="-314325" defTabSz="823913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Ш"/>
            </a:pPr>
            <a:endParaRPr lang="ru-RU" altLang="ru-RU">
              <a:solidFill>
                <a:srgbClr val="002060"/>
              </a:solidFill>
            </a:endParaRPr>
          </a:p>
          <a:p>
            <a:pPr marL="314325" indent="-314325" defTabSz="823913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Ш"/>
            </a:pPr>
            <a:endParaRPr lang="ru-RU" altLang="ru-RU">
              <a:solidFill>
                <a:srgbClr val="002060"/>
              </a:solidFill>
            </a:endParaRPr>
          </a:p>
        </p:txBody>
      </p:sp>
      <p:sp>
        <p:nvSpPr>
          <p:cNvPr id="18" name="Line 1024"/>
          <p:cNvSpPr>
            <a:spLocks noChangeShapeType="1"/>
          </p:cNvSpPr>
          <p:nvPr/>
        </p:nvSpPr>
        <p:spPr bwMode="auto">
          <a:xfrm flipV="1">
            <a:off x="124514" y="1517583"/>
            <a:ext cx="882491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591" tIns="41303" rIns="82591" bIns="41303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55125" y="1750945"/>
            <a:ext cx="85931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7"/>
          <p:cNvSpPr>
            <a:spLocks noChangeArrowheads="1"/>
          </p:cNvSpPr>
          <p:nvPr/>
        </p:nvSpPr>
        <p:spPr bwMode="auto">
          <a:xfrm>
            <a:off x="200714" y="1671571"/>
            <a:ext cx="8734425" cy="341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611560" y="4797152"/>
            <a:ext cx="485775" cy="5603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8120261" y="4797152"/>
            <a:ext cx="484187" cy="5603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1622" y="5432151"/>
            <a:ext cx="872976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ru-RU" sz="1400" dirty="0">
              <a:solidFill>
                <a:srgbClr val="00206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ru-RU" sz="1400" dirty="0">
              <a:solidFill>
                <a:srgbClr val="00206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ru-RU" sz="1400" dirty="0">
              <a:solidFill>
                <a:srgbClr val="00206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ru-RU" sz="1400" dirty="0">
              <a:solidFill>
                <a:srgbClr val="00206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ru-RU" sz="1400" dirty="0">
              <a:solidFill>
                <a:srgbClr val="00206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ru-RU" sz="1400" dirty="0">
              <a:solidFill>
                <a:srgbClr val="00206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825" y="1951593"/>
            <a:ext cx="43168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Планы закупок:</a:t>
            </a:r>
          </a:p>
          <a:p>
            <a:pPr marL="342900" indent="-342900" algn="ctr">
              <a:buAutoNum type="arabicParenR"/>
            </a:pPr>
            <a:r>
              <a:rPr lang="ru-RU" sz="1600" dirty="0">
                <a:solidFill>
                  <a:srgbClr val="002060"/>
                </a:solidFill>
              </a:rPr>
              <a:t>Требования к формированию, утверждению и ведению планов закупок </a:t>
            </a:r>
            <a:r>
              <a:rPr lang="ru-RU" sz="1600" dirty="0" err="1">
                <a:solidFill>
                  <a:srgbClr val="002060"/>
                </a:solidFill>
              </a:rPr>
              <a:t>т,р,у</a:t>
            </a:r>
            <a:r>
              <a:rPr lang="ru-RU" sz="1600" dirty="0">
                <a:solidFill>
                  <a:srgbClr val="002060"/>
                </a:solidFill>
              </a:rPr>
              <a:t> для обеспечения нужд субъекта РФ и муниципальных нужд (Постановление Правительства РФ от 21.11.2013 № 1043)</a:t>
            </a:r>
          </a:p>
          <a:p>
            <a:pPr marL="342900" indent="-342900" algn="ctr">
              <a:buFontTx/>
              <a:buAutoNum type="arabicParenR"/>
            </a:pPr>
            <a:r>
              <a:rPr lang="ru-RU" sz="1600" dirty="0">
                <a:solidFill>
                  <a:srgbClr val="002060"/>
                </a:solidFill>
              </a:rPr>
              <a:t>Требования к форме планов закупок </a:t>
            </a:r>
            <a:r>
              <a:rPr lang="ru-RU" sz="1600" dirty="0" err="1">
                <a:solidFill>
                  <a:srgbClr val="002060"/>
                </a:solidFill>
              </a:rPr>
              <a:t>т,р,у</a:t>
            </a:r>
            <a:r>
              <a:rPr lang="ru-RU" sz="1600" dirty="0">
                <a:solidFill>
                  <a:srgbClr val="002060"/>
                </a:solidFill>
              </a:rPr>
              <a:t> (Постановление Правительства РФ от 21.11.2013 № 1043)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33301" y="1918088"/>
            <a:ext cx="45288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Планы-графики:</a:t>
            </a:r>
          </a:p>
          <a:p>
            <a:pPr marL="342900" indent="-342900" algn="ctr">
              <a:buAutoNum type="arabicParenR"/>
            </a:pPr>
            <a:r>
              <a:rPr lang="ru-RU" sz="1600" dirty="0">
                <a:solidFill>
                  <a:srgbClr val="002060"/>
                </a:solidFill>
              </a:rPr>
              <a:t>Требования к формированию, утверждению и ведению плана-графика закупок </a:t>
            </a:r>
            <a:r>
              <a:rPr lang="ru-RU" sz="1600" dirty="0" err="1">
                <a:solidFill>
                  <a:srgbClr val="002060"/>
                </a:solidFill>
              </a:rPr>
              <a:t>т,р,у</a:t>
            </a:r>
            <a:r>
              <a:rPr lang="ru-RU" sz="1600" dirty="0">
                <a:solidFill>
                  <a:srgbClr val="002060"/>
                </a:solidFill>
              </a:rPr>
              <a:t> для обеспечения нужд субъекта РФ и муниципальных нужд (Постановление Правительства РФ от 05.06.2015 № 554)</a:t>
            </a:r>
          </a:p>
          <a:p>
            <a:pPr marL="342900" indent="-342900" algn="ctr">
              <a:buFontTx/>
              <a:buAutoNum type="arabicParenR"/>
            </a:pPr>
            <a:r>
              <a:rPr lang="ru-RU" sz="1600" dirty="0">
                <a:solidFill>
                  <a:srgbClr val="002060"/>
                </a:solidFill>
              </a:rPr>
              <a:t>Требования к форме плана-графика закупок </a:t>
            </a:r>
            <a:r>
              <a:rPr lang="ru-RU" sz="1600" dirty="0" err="1">
                <a:solidFill>
                  <a:srgbClr val="002060"/>
                </a:solidFill>
              </a:rPr>
              <a:t>т,р,у</a:t>
            </a:r>
            <a:r>
              <a:rPr lang="ru-RU" sz="1600" dirty="0">
                <a:solidFill>
                  <a:srgbClr val="002060"/>
                </a:solidFill>
              </a:rPr>
              <a:t> (Постановление Правительства РФ от 05.06.2015 № 554)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873" y="4250637"/>
            <a:ext cx="8692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Правила размещения в ЕИС планов закупок </a:t>
            </a:r>
            <a:r>
              <a:rPr lang="ru-RU" sz="1600" dirty="0" err="1">
                <a:solidFill>
                  <a:srgbClr val="002060"/>
                </a:solidFill>
              </a:rPr>
              <a:t>т.р,у</a:t>
            </a:r>
            <a:r>
              <a:rPr lang="ru-RU" sz="1600" dirty="0">
                <a:solidFill>
                  <a:srgbClr val="002060"/>
                </a:solidFill>
              </a:rPr>
              <a:t> для обеспечения гос. и </a:t>
            </a:r>
            <a:r>
              <a:rPr lang="ru-RU" sz="1600" dirty="0" err="1">
                <a:solidFill>
                  <a:srgbClr val="002060"/>
                </a:solidFill>
              </a:rPr>
              <a:t>мун</a:t>
            </a:r>
            <a:r>
              <a:rPr lang="ru-RU" sz="1600" dirty="0">
                <a:solidFill>
                  <a:srgbClr val="002060"/>
                </a:solidFill>
              </a:rPr>
              <a:t>. нужд, планов-графиков закупок </a:t>
            </a:r>
            <a:r>
              <a:rPr lang="ru-RU" sz="1600" dirty="0" err="1">
                <a:solidFill>
                  <a:srgbClr val="002060"/>
                </a:solidFill>
              </a:rPr>
              <a:t>т,р,у</a:t>
            </a:r>
            <a:r>
              <a:rPr lang="ru-RU" sz="1600" dirty="0">
                <a:solidFill>
                  <a:srgbClr val="002060"/>
                </a:solidFill>
              </a:rPr>
              <a:t> для обеспечения гос. и </a:t>
            </a:r>
            <a:r>
              <a:rPr lang="ru-RU" sz="1600" dirty="0" err="1">
                <a:solidFill>
                  <a:srgbClr val="002060"/>
                </a:solidFill>
              </a:rPr>
              <a:t>мун</a:t>
            </a:r>
            <a:r>
              <a:rPr lang="ru-RU" sz="1600" dirty="0">
                <a:solidFill>
                  <a:srgbClr val="002060"/>
                </a:solidFill>
              </a:rPr>
              <a:t>. нужд (Постановление Правительства РФ от 29.10.2015 № 1168)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63809" y="2155758"/>
            <a:ext cx="14251" cy="2058503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1143761" y="4259917"/>
            <a:ext cx="6668599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470934" y="5623130"/>
            <a:ext cx="1221" cy="10462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0844" y="5561469"/>
            <a:ext cx="395683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solidFill>
                  <a:srgbClr val="002060"/>
                </a:solidFill>
              </a:rPr>
              <a:t>Положение о порядке формирования, утверждения и ведения планов закупок </a:t>
            </a:r>
            <a:r>
              <a:rPr lang="ru-RU" sz="1500" dirty="0" err="1">
                <a:solidFill>
                  <a:srgbClr val="002060"/>
                </a:solidFill>
              </a:rPr>
              <a:t>т,р,у</a:t>
            </a:r>
            <a:r>
              <a:rPr lang="ru-RU" sz="1500" dirty="0">
                <a:solidFill>
                  <a:srgbClr val="002060"/>
                </a:solidFill>
              </a:rPr>
              <a:t> для обеспечения </a:t>
            </a:r>
            <a:r>
              <a:rPr lang="ru-RU" sz="1500" dirty="0" err="1">
                <a:solidFill>
                  <a:srgbClr val="002060"/>
                </a:solidFill>
              </a:rPr>
              <a:t>гос.нужд</a:t>
            </a:r>
            <a:r>
              <a:rPr lang="ru-RU" sz="1500" dirty="0">
                <a:solidFill>
                  <a:srgbClr val="002060"/>
                </a:solidFill>
              </a:rPr>
              <a:t> Иркутской области (Постановление Правительства Иркутской области от 01.09.2015 № 431-пп)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17724" y="5522997"/>
            <a:ext cx="420274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solidFill>
                  <a:srgbClr val="002060"/>
                </a:solidFill>
              </a:rPr>
              <a:t>Положение о порядке формирования, утверждения и ведения плана-графика закупок </a:t>
            </a:r>
            <a:r>
              <a:rPr lang="ru-RU" sz="1500" dirty="0" err="1">
                <a:solidFill>
                  <a:srgbClr val="002060"/>
                </a:solidFill>
              </a:rPr>
              <a:t>т,р,у</a:t>
            </a:r>
            <a:r>
              <a:rPr lang="ru-RU" sz="1500" dirty="0">
                <a:solidFill>
                  <a:srgbClr val="002060"/>
                </a:solidFill>
              </a:rPr>
              <a:t> для обеспечения </a:t>
            </a:r>
            <a:r>
              <a:rPr lang="ru-RU" sz="1500" dirty="0" err="1">
                <a:solidFill>
                  <a:srgbClr val="002060"/>
                </a:solidFill>
              </a:rPr>
              <a:t>гос.нужд</a:t>
            </a:r>
            <a:r>
              <a:rPr lang="ru-RU" sz="1500" dirty="0">
                <a:solidFill>
                  <a:srgbClr val="002060"/>
                </a:solidFill>
              </a:rPr>
              <a:t> Иркутской области (Постановление Правительства Иркутской области от 01.09.2015 № 432-пп)</a:t>
            </a:r>
          </a:p>
        </p:txBody>
      </p:sp>
    </p:spTree>
    <p:extLst>
      <p:ext uri="{BB962C8B-B14F-4D97-AF65-F5344CB8AC3E}">
        <p14:creationId xmlns:p14="http://schemas.microsoft.com/office/powerpoint/2010/main" val="371713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ПЛАН ЗАКУПОК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79666" y="1412777"/>
            <a:ext cx="8939453" cy="998518"/>
            <a:chOff x="226117" y="1633568"/>
            <a:chExt cx="8939453" cy="109339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26117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Государственные заказчики </a:t>
              </a:r>
            </a:p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(ОИВ, КУ)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483768" y="1633568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Бюджетные учреждения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744549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АУ, ГУП (</a:t>
              </a:r>
              <a:r>
                <a:rPr lang="ru-RU" sz="1500" i="1" dirty="0" err="1">
                  <a:solidFill>
                    <a:srgbClr val="002060"/>
                  </a:solidFill>
                </a:rPr>
                <a:t>кап.вложения</a:t>
              </a:r>
              <a:r>
                <a:rPr lang="ru-RU" sz="1500" i="1" dirty="0">
                  <a:solidFill>
                    <a:srgbClr val="002060"/>
                  </a:solidFill>
                </a:rPr>
                <a:t>)</a:t>
              </a: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7005330" y="1651607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БУ, АУ, ГУП по переданным полномочиям </a:t>
              </a: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97043" y="2466894"/>
            <a:ext cx="8939453" cy="30130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i="1" dirty="0"/>
              <a:t>Формируют план закупок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82541" y="2826934"/>
            <a:ext cx="8942583" cy="1093391"/>
            <a:chOff x="222987" y="1633568"/>
            <a:chExt cx="8942583" cy="1093391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222987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Не позднее 1 июля представляют ГРБС</a:t>
              </a: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483768" y="1633568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Не позднее 1 июля представляют учредителю</a:t>
              </a: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4744549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Формируют после принятия решения о предоставлении субсидий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7005330" y="1651607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Формируют после принятия решения о предоставлении инвестиций </a:t>
              </a: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6536" y="3979062"/>
            <a:ext cx="8942583" cy="1093391"/>
            <a:chOff x="222987" y="1633568"/>
            <a:chExt cx="8942583" cy="1093391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222987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Корректируют при необходимости, согласовывают с ГРБС</a:t>
              </a: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483768" y="1633568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Корректируют при необходимости, согласовывают с учредителем</a:t>
              </a: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4744549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Уточняют при необходимости</a:t>
              </a: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7005330" y="1651607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Уточняют при необходимости</a:t>
              </a:r>
            </a:p>
          </p:txBody>
        </p:sp>
      </p:grpSp>
      <p:sp>
        <p:nvSpPr>
          <p:cNvPr id="50" name="Скругленный прямоугольник 49"/>
          <p:cNvSpPr/>
          <p:nvPr/>
        </p:nvSpPr>
        <p:spPr>
          <a:xfrm>
            <a:off x="76537" y="5132907"/>
            <a:ext cx="4421020" cy="21430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i="1" dirty="0">
                <a:solidFill>
                  <a:srgbClr val="002060"/>
                </a:solidFill>
              </a:rPr>
              <a:t>Уточняют при необходимости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79666" y="5405952"/>
            <a:ext cx="8939453" cy="895406"/>
            <a:chOff x="226117" y="1633568"/>
            <a:chExt cx="8939453" cy="1093391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226117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Утверждают после доведения лимитов</a:t>
              </a: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483768" y="1633568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Утверждают после утверждения </a:t>
              </a:r>
            </a:p>
            <a:p>
              <a:pPr algn="ctr"/>
              <a:r>
                <a:rPr lang="ru-RU" sz="1500" i="1" dirty="0"/>
                <a:t>планов ФХД</a:t>
              </a: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4744549" y="1633568"/>
              <a:ext cx="2160240" cy="10753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>
                  <a:solidFill>
                    <a:srgbClr val="002060"/>
                  </a:solidFill>
                </a:rPr>
                <a:t>Утверждают после заключения соглашений</a:t>
              </a: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7005330" y="1651607"/>
              <a:ext cx="2160240" cy="10753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i="1" dirty="0"/>
                <a:t>Утверждают после доведения денежных средств</a:t>
              </a:r>
            </a:p>
          </p:txBody>
        </p:sp>
      </p:grpSp>
      <p:sp>
        <p:nvSpPr>
          <p:cNvPr id="14" name="Правая фигурная скобка 13"/>
          <p:cNvSpPr/>
          <p:nvPr/>
        </p:nvSpPr>
        <p:spPr>
          <a:xfrm rot="5400000">
            <a:off x="4397003" y="1865343"/>
            <a:ext cx="360040" cy="8959960"/>
          </a:xfrm>
          <a:prstGeom prst="rightBrace">
            <a:avLst>
              <a:gd name="adj1" fmla="val 8333"/>
              <a:gd name="adj2" fmla="val 50611"/>
            </a:avLst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043" y="6444044"/>
            <a:ext cx="8922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FF0000"/>
                </a:solidFill>
              </a:rPr>
              <a:t>План закупок утверждается в течении 10 рабочих дней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01961" y="1874310"/>
            <a:ext cx="0" cy="3744416"/>
          </a:xfrm>
          <a:prstGeom prst="straightConnector1">
            <a:avLst/>
          </a:prstGeom>
          <a:ln w="1905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483768" y="1888949"/>
            <a:ext cx="0" cy="3744416"/>
          </a:xfrm>
          <a:prstGeom prst="straightConnector1">
            <a:avLst/>
          </a:prstGeom>
          <a:ln w="1905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588224" y="1888949"/>
            <a:ext cx="0" cy="3744416"/>
          </a:xfrm>
          <a:prstGeom prst="straightConnector1">
            <a:avLst/>
          </a:prstGeom>
          <a:ln w="1905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892480" y="2023998"/>
            <a:ext cx="0" cy="3744416"/>
          </a:xfrm>
          <a:prstGeom prst="straightConnector1">
            <a:avLst/>
          </a:prstGeom>
          <a:ln w="1905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93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ПЛАН ЗАКУПОК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56" name="Объект 2"/>
          <p:cNvSpPr txBox="1">
            <a:spLocks/>
          </p:cNvSpPr>
          <p:nvPr/>
        </p:nvSpPr>
        <p:spPr>
          <a:xfrm>
            <a:off x="175419" y="1579285"/>
            <a:ext cx="8793162" cy="4970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1) </a:t>
            </a:r>
            <a:r>
              <a:rPr lang="ru-RU" sz="1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идентификационный код закупки</a:t>
            </a: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;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2) </a:t>
            </a:r>
            <a:r>
              <a:rPr lang="ru-RU" sz="1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цель</a:t>
            </a: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ru-RU" sz="1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осуществления закупки (статья 13 Закона)</a:t>
            </a: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;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3) </a:t>
            </a:r>
            <a:r>
              <a:rPr lang="ru-RU" sz="1700" u="sng" dirty="0">
                <a:solidFill>
                  <a:srgbClr val="000000"/>
                </a:solidFill>
                <a:ea typeface="ＭＳ Ｐゴシック"/>
                <a:cs typeface="ＭＳ Ｐゴシック"/>
              </a:rPr>
              <a:t>наименование</a:t>
            </a: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объекта и (или) наименования объектов закупки;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4) объем финансового обеспечения для осуществления закупки;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5) сроки (периодичность) осуществления планируемых закупок;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6) </a:t>
            </a:r>
            <a:r>
              <a:rPr lang="ru-RU" sz="1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обоснование закупки</a:t>
            </a: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;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(приложения, содержащие обоснования в отношении каждого объекта закупки)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7) информация о закупках товаров, работ, услуг, которые по причине их технической и (или) технологической сложности, инновационного, высокотехнологичного или специализированного характера способны поставить, выполнить, оказать только поставщики (подрядчики, исполнители), имеющие необходимый уровень квалификации, а также предназначены для проведения научных исследований, экспериментов, изысканий, проектных работ (в том числе архитектурно-строительного проектирования);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8) </a:t>
            </a:r>
            <a:r>
              <a:rPr lang="ru-RU" sz="1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информация об обязательном общественном обсуждении закупки товара, работы или услуги</a:t>
            </a:r>
            <a:r>
              <a:rPr lang="ru-RU" sz="1700" dirty="0">
                <a:solidFill>
                  <a:srgbClr val="000000"/>
                </a:solidFill>
                <a:ea typeface="ＭＳ Ｐゴシック"/>
                <a:cs typeface="ＭＳ Ｐゴシック"/>
              </a:rPr>
              <a:t>;</a:t>
            </a:r>
          </a:p>
          <a:p>
            <a:pPr marL="36000" indent="360000" algn="just">
              <a:buFont typeface="Symbol" pitchFamily="18" charset="2"/>
              <a:buNone/>
              <a:defRPr/>
            </a:pPr>
            <a:r>
              <a:rPr lang="ru-RU" sz="1700" b="1" dirty="0">
                <a:solidFill>
                  <a:srgbClr val="FF0000"/>
                </a:solidFill>
                <a:ea typeface="ＭＳ Ｐゴシック"/>
                <a:cs typeface="ＭＳ Ｐゴシック"/>
              </a:rPr>
              <a:t>9)  Дополнительные сведения**.</a:t>
            </a:r>
          </a:p>
          <a:p>
            <a:pPr marL="36000" indent="360000"/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97657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ПЛАН ЗАКУПОК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56" name="Объект 2"/>
          <p:cNvSpPr txBox="1">
            <a:spLocks/>
          </p:cNvSpPr>
          <p:nvPr/>
        </p:nvSpPr>
        <p:spPr>
          <a:xfrm>
            <a:off x="175419" y="1579285"/>
            <a:ext cx="8793162" cy="4970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indent="360000"/>
            <a:endParaRPr lang="ru-RU" sz="17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7504" y="1894755"/>
            <a:ext cx="893308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002060"/>
                </a:solidFill>
              </a:rPr>
              <a:t>Цели осуществления закупок</a:t>
            </a:r>
          </a:p>
          <a:p>
            <a:r>
              <a:rPr lang="ru-RU" sz="1600" i="1" dirty="0">
                <a:solidFill>
                  <a:srgbClr val="002060"/>
                </a:solidFill>
              </a:rPr>
              <a:t> </a:t>
            </a:r>
          </a:p>
          <a:p>
            <a:r>
              <a:rPr lang="ru-RU" sz="1700" i="1" dirty="0">
                <a:solidFill>
                  <a:srgbClr val="002060"/>
                </a:solidFill>
              </a:rPr>
              <a:t>1) достижение целей и реализации мероприятий, предусмотренных государственными программами Российской Федерации (в том числе федеральными целевыми программами, иными документами стратегического и программно-целевого планирования Российской Федерации), государственными программами субъектов Российской Федерации (в том числе региональными целевыми программами, иными документами стратегического и программно-целевого планирования субъектов Российской Федерации), муниципальными программами;</a:t>
            </a:r>
          </a:p>
          <a:p>
            <a:r>
              <a:rPr lang="ru-RU" sz="1700" i="1" dirty="0">
                <a:solidFill>
                  <a:srgbClr val="002060"/>
                </a:solidFill>
              </a:rPr>
              <a:t>2) исполнение международных обязательств Российской Федерации, реализации межгосударственных целевых программ, участником которых является Российская Федерация, за исключением исполняемых в соответствии с пунктом 1 государственных программ;</a:t>
            </a:r>
          </a:p>
          <a:p>
            <a:r>
              <a:rPr lang="ru-RU" sz="1700" i="1" dirty="0">
                <a:solidFill>
                  <a:srgbClr val="002060"/>
                </a:solidFill>
              </a:rPr>
              <a:t>3) выполнение функций и полномочий государственных органов Российской Федерации, органов управления государственными внебюджетными фондами Российской Федерации, государственных органов субъектов Российской Федерации, органов управления территориальными внебюджетными фондами, муниципальных органов, за исключением выполняемых в соответствии с пунктами 1 и 2 функций и полномочий</a:t>
            </a:r>
            <a:r>
              <a:rPr lang="ru-RU" sz="1600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36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0714" y="208605"/>
            <a:ext cx="437128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ПЛАН ЗАКУПОК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280927"/>
            <a:ext cx="6480720" cy="1131849"/>
            <a:chOff x="2118620" y="280927"/>
            <a:chExt cx="6701852" cy="1491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18620" y="500402"/>
              <a:ext cx="5333700" cy="11480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8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системы 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cap="all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800" b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56" name="Объект 2"/>
          <p:cNvSpPr txBox="1">
            <a:spLocks/>
          </p:cNvSpPr>
          <p:nvPr/>
        </p:nvSpPr>
        <p:spPr>
          <a:xfrm>
            <a:off x="175419" y="1579285"/>
            <a:ext cx="8793162" cy="4970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indent="360000"/>
            <a:endParaRPr lang="ru-RU" sz="17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5457" y="1420999"/>
            <a:ext cx="893308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Основания для внесения изменений:</a:t>
            </a:r>
          </a:p>
          <a:p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1)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приведение планов закупок в соответствие с 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утвержденными изменениями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целей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 осуществления </a:t>
            </a:r>
            <a:r>
              <a:rPr lang="ru-RU" sz="1400" i="1" dirty="0" smtClean="0">
                <a:solidFill>
                  <a:srgbClr val="002060"/>
                </a:solidFill>
                <a:latin typeface="Candara (Основной текст)"/>
              </a:rPr>
              <a:t>закупок и установленных 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в соответствии со статьей 19 Федерального закона N 44-ФЗ требований к закупаемым товарам, работам, услугам (в том числе предельной цены товаров, работ, услуг) и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нормативных </a:t>
            </a:r>
            <a:r>
              <a:rPr lang="ru-RU" sz="1400" b="1" i="1" u="sng" dirty="0" smtClean="0">
                <a:solidFill>
                  <a:srgbClr val="002060"/>
                </a:solidFill>
                <a:latin typeface="Candara (Основной текст)"/>
              </a:rPr>
              <a:t>затрат</a:t>
            </a:r>
            <a:r>
              <a:rPr lang="ru-RU" sz="1400" i="1" dirty="0" smtClean="0">
                <a:solidFill>
                  <a:srgbClr val="002060"/>
                </a:solidFill>
                <a:latin typeface="Candara (Основной текст)"/>
                <a:hlinkClick r:id="rId3"/>
              </a:rPr>
              <a:t>;</a:t>
            </a:r>
            <a:endParaRPr lang="ru-RU" sz="1400" i="1" dirty="0">
              <a:solidFill>
                <a:srgbClr val="002060"/>
              </a:solidFill>
              <a:latin typeface="Candara (Основной текст)"/>
              <a:hlinkClick r:id="rId3"/>
            </a:endParaRPr>
          </a:p>
          <a:p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2)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приведение планов закупок в соответствие с 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законами Иркутской области о внесении изменений в закон Иркутской области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об областном бюджете 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на текущий финансовый год и плановый период, о внесении изменений в закон Иркутской области о бюджете территориального государственного внебюджетного фонда на текущий финансовый год и плановый период;</a:t>
            </a:r>
          </a:p>
          <a:p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3)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реализация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 федеральных законов, решений, поручений, указаний Президента Российской Федерации, решений, поручений Правительства Российской Федерации, законов Иркутской области, решений, поручений Правительства Иркутской области, которые приняты, даны после утверждения планов закупок и не приводят к изменению объема бюджетных ассигнований, утвержденных законом Иркутской области об областном бюджете на очередной финансовый год и плановый период;</a:t>
            </a:r>
          </a:p>
          <a:p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4)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реализация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 решения, принятого заказчиками по итогам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обязательного общественного обсуждения закупок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;</a:t>
            </a:r>
          </a:p>
          <a:p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5) использование в соответствии с законодательством Российской Федерации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экономии,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 полученной при осуществлении закупок;</a:t>
            </a:r>
          </a:p>
          <a:p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6)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выдача предписания органами </a:t>
            </a:r>
            <a:r>
              <a:rPr lang="ru-RU" sz="1400" b="1" i="1" u="sng" dirty="0" smtClean="0">
                <a:solidFill>
                  <a:srgbClr val="002060"/>
                </a:solidFill>
                <a:latin typeface="Candara (Основной текст)"/>
              </a:rPr>
              <a:t>контроля</a:t>
            </a:r>
            <a:r>
              <a:rPr lang="ru-RU" sz="1400" i="1" dirty="0" smtClean="0">
                <a:solidFill>
                  <a:srgbClr val="002060"/>
                </a:solidFill>
                <a:latin typeface="Candara (Основной текст)"/>
                <a:hlinkClick r:id="rId4"/>
              </a:rPr>
              <a:t>;</a:t>
            </a:r>
            <a:endParaRPr lang="ru-RU" sz="1400" i="1" dirty="0">
              <a:solidFill>
                <a:srgbClr val="002060"/>
              </a:solidFill>
              <a:latin typeface="Candara (Основной текст)"/>
              <a:hlinkClick r:id="rId4"/>
            </a:endParaRPr>
          </a:p>
          <a:p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7) реализация решения, принятого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комиссией по проверке обоснованности закупок 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товаров, работ, услуг для обеспечения государственных нужд Иркутской области по итогам рассмотрения обращения заказчиков о согласовании потребности в осуществлении закупки;</a:t>
            </a:r>
          </a:p>
          <a:p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8) </a:t>
            </a:r>
            <a:r>
              <a:rPr lang="ru-RU" sz="1400" b="1" i="1" u="sng" dirty="0">
                <a:solidFill>
                  <a:srgbClr val="002060"/>
                </a:solidFill>
                <a:latin typeface="Candara (Основной текст)"/>
              </a:rPr>
              <a:t>изменение сроков </a:t>
            </a:r>
            <a:r>
              <a:rPr lang="ru-RU" sz="1400" i="1" dirty="0">
                <a:solidFill>
                  <a:srgbClr val="002060"/>
                </a:solidFill>
                <a:latin typeface="Candara (Основной текст)"/>
              </a:rPr>
              <a:t>и (или) периодичности осуществления планируемых закупок.</a:t>
            </a:r>
          </a:p>
          <a:p>
            <a:pPr marL="342900" indent="-342900" algn="ctr">
              <a:buAutoNum type="arabicParenR"/>
            </a:pPr>
            <a:endParaRPr lang="ru-RU" sz="1400" i="1" dirty="0">
              <a:solidFill>
                <a:srgbClr val="002060"/>
              </a:solidFill>
              <a:latin typeface="Candara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527744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656</TotalTime>
  <Words>2022</Words>
  <Application>Microsoft Office PowerPoint</Application>
  <PresentationFormat>Экран (4:3)</PresentationFormat>
  <Paragraphs>259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Планирование закупок. Нормирование в сфере закупок.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проведения закупок</dc:title>
  <dc:creator>Екатерина A. Винокурова</dc:creator>
  <cp:lastModifiedBy>Вергун Дарина Владимировна</cp:lastModifiedBy>
  <cp:revision>57</cp:revision>
  <cp:lastPrinted>2016-04-14T02:27:03Z</cp:lastPrinted>
  <dcterms:created xsi:type="dcterms:W3CDTF">2015-05-12T02:37:07Z</dcterms:created>
  <dcterms:modified xsi:type="dcterms:W3CDTF">2016-04-27T06:57:03Z</dcterms:modified>
</cp:coreProperties>
</file>